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EF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62" d="100"/>
          <a:sy n="62" d="100"/>
        </p:scale>
        <p:origin x="-8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CA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f(x)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4.8449682061470295E-2"/>
          <c:y val="4.5899953685916837E-2"/>
          <c:w val="0.87969719050824413"/>
          <c:h val="0.70272772845210962"/>
        </c:manualLayout>
      </c:layout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xVal>
            <c:numRef>
              <c:f>Sheet1!$A$2:$A$7</c:f>
              <c:numCache>
                <c:formatCode>General</c:formatCode>
                <c:ptCount val="6"/>
                <c:pt idx="0">
                  <c:v>-2</c:v>
                </c:pt>
                <c:pt idx="1">
                  <c:v>-1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3</c:v>
                </c:pt>
                <c:pt idx="1">
                  <c:v>0</c:v>
                </c:pt>
                <c:pt idx="2">
                  <c:v>-1</c:v>
                </c:pt>
                <c:pt idx="3">
                  <c:v>0</c:v>
                </c:pt>
                <c:pt idx="4">
                  <c:v>3</c:v>
                </c:pt>
                <c:pt idx="5">
                  <c:v>8</c:v>
                </c:pt>
              </c:numCache>
            </c:numRef>
          </c:yVal>
          <c:smooth val="1"/>
        </c:ser>
        <c:axId val="77159808"/>
        <c:axId val="77158272"/>
      </c:scatterChart>
      <c:valAx>
        <c:axId val="77159808"/>
        <c:scaling>
          <c:orientation val="minMax"/>
        </c:scaling>
        <c:axPos val="b"/>
        <c:numFmt formatCode="General" sourceLinked="1"/>
        <c:tickLblPos val="nextTo"/>
        <c:crossAx val="77158272"/>
        <c:crosses val="autoZero"/>
        <c:crossBetween val="midCat"/>
      </c:valAx>
      <c:valAx>
        <c:axId val="77158272"/>
        <c:scaling>
          <c:orientation val="minMax"/>
        </c:scaling>
        <c:axPos val="l"/>
        <c:majorGridlines/>
        <c:numFmt formatCode="General" sourceLinked="1"/>
        <c:tickLblPos val="nextTo"/>
        <c:crossAx val="77159808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12/07/2011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12/07/2011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chart" Target="../charts/chart1.x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476672"/>
            <a:ext cx="4320480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1.4 Limit of a Function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7488832" cy="4896544"/>
          </a:xfrm>
        </p:spPr>
        <p:txBody>
          <a:bodyPr>
            <a:normAutofit/>
          </a:bodyPr>
          <a:lstStyle/>
          <a:p>
            <a:pPr marL="0" marR="45720" lvl="1" algn="l">
              <a:buClr>
                <a:schemeClr val="accent3"/>
              </a:buClr>
              <a:buSzPct val="95000"/>
            </a:pPr>
            <a:r>
              <a:rPr lang="en-CA" sz="2600" dirty="0" smtClean="0">
                <a:latin typeface="+mj-lt"/>
              </a:rPr>
              <a:t>Assigned work:  </a:t>
            </a:r>
            <a:r>
              <a:rPr lang="en-CA" sz="2600" dirty="0" smtClean="0">
                <a:latin typeface="+mj-lt"/>
              </a:rPr>
              <a:t>#</a:t>
            </a:r>
            <a:r>
              <a:rPr lang="en-CA" sz="2600" dirty="0" smtClean="0">
                <a:latin typeface="+mj-lt"/>
              </a:rPr>
              <a:t>5,6,7,10,11ac,12,13,14</a:t>
            </a:r>
            <a:r>
              <a:rPr lang="en-CA" sz="2600" dirty="0" smtClean="0">
                <a:latin typeface="+mj-lt"/>
              </a:rPr>
              <a:t> </a:t>
            </a:r>
          </a:p>
          <a:p>
            <a:pPr marL="0" marR="45720" lvl="1" algn="l">
              <a:buClr>
                <a:schemeClr val="accent3"/>
              </a:buClr>
              <a:buSzPct val="95000"/>
            </a:pPr>
            <a:endParaRPr lang="en-CA" sz="2600" dirty="0" smtClean="0">
              <a:latin typeface="+mj-lt"/>
            </a:endParaRPr>
          </a:p>
          <a:p>
            <a:pPr marL="0" lvl="1" algn="l"/>
            <a:r>
              <a:rPr lang="en-CA" sz="2600" i="1" dirty="0" smtClean="0">
                <a:latin typeface="+mj-lt"/>
              </a:rPr>
              <a:t>Definition of a Limit (know this):</a:t>
            </a:r>
            <a:endParaRPr lang="en-CA" sz="2600" i="1" dirty="0" smtClean="0">
              <a:latin typeface="+mj-lt"/>
            </a:endParaRPr>
          </a:p>
          <a:p>
            <a:pPr marL="0" lvl="1" algn="l"/>
            <a:r>
              <a:rPr lang="en-CA" sz="2600" dirty="0" smtClean="0">
                <a:latin typeface="+mj-lt"/>
              </a:rPr>
              <a:t>Limit of a function is the value of the function (y coordinate) as x approaches some specific value.</a:t>
            </a:r>
          </a:p>
          <a:p>
            <a:pPr marL="0" lvl="1" algn="l"/>
            <a:r>
              <a:rPr lang="en-CA" sz="2200" i="1" dirty="0" smtClean="0">
                <a:latin typeface="+mj-lt"/>
              </a:rPr>
              <a:t>(Note: it doesn’t matter if the function actually gets there..maybe there’s a hole there instead of a function value)</a:t>
            </a:r>
            <a:endParaRPr lang="en-CA" sz="22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1.4 </a:t>
            </a:r>
            <a:r>
              <a:rPr lang="en-CA" sz="2400" dirty="0" smtClean="0"/>
              <a:t>Limit of a Function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Example: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As x 	 2 (from both left &amp; right)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f</a:t>
            </a:r>
            <a:r>
              <a:rPr lang="en-CA" sz="2400" b="1" dirty="0" smtClean="0">
                <a:latin typeface="+mj-lt"/>
              </a:rPr>
              <a:t>(x)</a:t>
            </a:r>
            <a:r>
              <a:rPr lang="en-CA" sz="2400" b="1" dirty="0" smtClean="0">
                <a:latin typeface="+mj-lt"/>
              </a:rPr>
              <a:t>	 3	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Notation: 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907704" y="1628800"/>
          <a:ext cx="1465262" cy="411162"/>
        </p:xfrm>
        <a:graphic>
          <a:graphicData uri="http://schemas.openxmlformats.org/presentationml/2006/ole">
            <p:oleObj spid="_x0000_s1029" name="Equation" r:id="rId4" imgW="812520" imgH="228600" progId="Equation.DSMT4">
              <p:embed/>
            </p:oleObj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139952" y="1628800"/>
          <a:ext cx="316835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1115616" y="2636912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115616" y="3068960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611560" y="4221087"/>
          <a:ext cx="2232248" cy="733890"/>
        </p:xfrm>
        <a:graphic>
          <a:graphicData uri="http://schemas.openxmlformats.org/presentationml/2006/ole">
            <p:oleObj spid="_x0000_s1031" name="Equation" r:id="rId6" imgW="927000" imgH="3045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1.4 </a:t>
            </a:r>
            <a:r>
              <a:rPr lang="en-CA" sz="2400" dirty="0" smtClean="0"/>
              <a:t>Limit of a Function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Left and Right Hand Limits</a:t>
            </a:r>
            <a:r>
              <a:rPr lang="en-CA" sz="2400" b="1" dirty="0" smtClean="0">
                <a:latin typeface="+mj-lt"/>
              </a:rPr>
              <a:t>: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			</a:t>
            </a:r>
            <a:r>
              <a:rPr lang="en-CA" sz="1600" b="1" dirty="0" smtClean="0">
                <a:latin typeface="+mj-lt"/>
              </a:rPr>
              <a:t>y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Example 1:   		</a:t>
            </a:r>
            <a:r>
              <a:rPr lang="en-CA" sz="1600" b="1" dirty="0" smtClean="0">
                <a:latin typeface="+mj-lt"/>
              </a:rPr>
              <a:t>2</a:t>
            </a:r>
          </a:p>
          <a:p>
            <a:pPr>
              <a:buNone/>
            </a:pPr>
            <a:r>
              <a:rPr lang="en-CA" sz="1600" b="1" dirty="0" smtClean="0">
                <a:latin typeface="+mj-lt"/>
              </a:rPr>
              <a:t>	</a:t>
            </a:r>
            <a:r>
              <a:rPr lang="en-CA" sz="1600" b="1" dirty="0" smtClean="0">
                <a:latin typeface="+mj-lt"/>
              </a:rPr>
              <a:t>			1</a:t>
            </a:r>
            <a:endParaRPr lang="en-CA" sz="16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			</a:t>
            </a:r>
            <a:r>
              <a:rPr lang="en-CA" sz="2400" b="1" dirty="0" smtClean="0">
                <a:latin typeface="+mj-lt"/>
              </a:rPr>
              <a:t> </a:t>
            </a:r>
            <a:r>
              <a:rPr lang="en-CA" sz="2400" b="1" dirty="0" smtClean="0">
                <a:latin typeface="+mj-lt"/>
              </a:rPr>
              <a:t>      </a:t>
            </a:r>
            <a:r>
              <a:rPr lang="en-CA" sz="1600" b="1" dirty="0" smtClean="0">
                <a:latin typeface="+mj-lt"/>
              </a:rPr>
              <a:t>1		x</a:t>
            </a:r>
          </a:p>
          <a:p>
            <a:pPr>
              <a:buNone/>
            </a:pPr>
            <a:endParaRPr lang="en-CA" sz="16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Left:				Right:  </a:t>
            </a:r>
          </a:p>
          <a:p>
            <a:pPr>
              <a:buNone/>
            </a:pPr>
            <a:r>
              <a:rPr lang="en-CA" sz="1800" b="1" dirty="0" smtClean="0">
                <a:latin typeface="+mj-lt"/>
              </a:rPr>
              <a:t> </a:t>
            </a:r>
            <a:r>
              <a:rPr lang="en-CA" sz="2400" b="1" dirty="0" smtClean="0">
                <a:latin typeface="+mj-lt"/>
              </a:rPr>
              <a:t> 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2843808" y="2996952"/>
            <a:ext cx="15841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15816" y="3140968"/>
            <a:ext cx="20162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5008912">
            <a:off x="3300823" y="1306687"/>
            <a:ext cx="1152128" cy="1368152"/>
          </a:xfrm>
          <a:prstGeom prst="arc">
            <a:avLst>
              <a:gd name="adj1" fmla="val 16200000"/>
              <a:gd name="adj2" fmla="val 7147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Arc 18"/>
          <p:cNvSpPr/>
          <p:nvPr/>
        </p:nvSpPr>
        <p:spPr>
          <a:xfrm rot="15623302">
            <a:off x="3398442" y="2779049"/>
            <a:ext cx="1152128" cy="136815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 flipV="1">
            <a:off x="3851920" y="2780928"/>
            <a:ext cx="72008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3851920" y="2492896"/>
            <a:ext cx="72008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5" name="Straight Arrow Connector 24"/>
          <p:cNvCxnSpPr>
            <a:stCxn id="19" idx="0"/>
          </p:cNvCxnSpPr>
          <p:nvPr/>
        </p:nvCxnSpPr>
        <p:spPr>
          <a:xfrm rot="5400000">
            <a:off x="3254105" y="3599095"/>
            <a:ext cx="67681" cy="24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8" idx="0"/>
          </p:cNvCxnSpPr>
          <p:nvPr/>
        </p:nvCxnSpPr>
        <p:spPr>
          <a:xfrm rot="5400000" flipH="1" flipV="1">
            <a:off x="4494126" y="1835236"/>
            <a:ext cx="140289" cy="154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563888" y="25649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563888" y="285293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3743908" y="3176972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1446213" y="3860800"/>
          <a:ext cx="1714500" cy="619125"/>
        </p:xfrm>
        <a:graphic>
          <a:graphicData uri="http://schemas.openxmlformats.org/presentationml/2006/ole">
            <p:oleObj spid="_x0000_s46084" name="Equation" r:id="rId4" imgW="774360" imgH="279360" progId="Equation.DSMT4">
              <p:embed/>
            </p:oleObj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5207000" y="3933825"/>
          <a:ext cx="1676400" cy="574675"/>
        </p:xfrm>
        <a:graphic>
          <a:graphicData uri="http://schemas.openxmlformats.org/presentationml/2006/ole">
            <p:oleObj spid="_x0000_s46085" name="Equation" r:id="rId5" imgW="81252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1.4 </a:t>
            </a:r>
            <a:r>
              <a:rPr lang="en-CA" sz="2400" dirty="0" smtClean="0"/>
              <a:t>Limit of a Function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By definition a Limit exists if and only if: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1) Both Left </a:t>
            </a:r>
            <a:r>
              <a:rPr lang="en-CA" sz="2400" b="1" dirty="0" smtClean="0">
                <a:latin typeface="+mj-lt"/>
              </a:rPr>
              <a:t>H</a:t>
            </a:r>
            <a:r>
              <a:rPr lang="en-CA" sz="2400" b="1" dirty="0" smtClean="0">
                <a:latin typeface="+mj-lt"/>
              </a:rPr>
              <a:t>and and Right Hand limits exist.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2) LHL = RHL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	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i.e. 			IF and only IF:</a:t>
            </a:r>
            <a:r>
              <a:rPr lang="en-CA" sz="2400" b="1" dirty="0" smtClean="0">
                <a:latin typeface="+mj-lt"/>
              </a:rPr>
              <a:t>	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</a:t>
            </a:r>
            <a:r>
              <a:rPr lang="en-CA" sz="2400" b="1" dirty="0" smtClean="0">
                <a:latin typeface="+mj-lt"/>
              </a:rPr>
              <a:t>						AND</a:t>
            </a:r>
            <a:r>
              <a:rPr lang="en-CA" sz="2400" b="1" dirty="0" smtClean="0">
                <a:latin typeface="+mj-lt"/>
              </a:rPr>
              <a:t>	</a:t>
            </a:r>
            <a:r>
              <a:rPr lang="en-CA" sz="1600" b="1" dirty="0" smtClean="0">
                <a:latin typeface="+mj-lt"/>
              </a:rPr>
              <a:t>			</a:t>
            </a:r>
            <a:endParaRPr lang="en-CA" sz="16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* Remember that f(a) does not necessarily have to equal L.</a:t>
            </a: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5149850" y="3213100"/>
          <a:ext cx="1854200" cy="619125"/>
        </p:xfrm>
        <a:graphic>
          <a:graphicData uri="http://schemas.openxmlformats.org/presentationml/2006/ole">
            <p:oleObj spid="_x0000_s47106" name="Equation" r:id="rId4" imgW="838080" imgH="279360" progId="Equation.DSMT4">
              <p:embed/>
            </p:oleObj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5194300" y="4221163"/>
          <a:ext cx="1825972" cy="606980"/>
        </p:xfrm>
        <a:graphic>
          <a:graphicData uri="http://schemas.openxmlformats.org/presentationml/2006/ole">
            <p:oleObj spid="_x0000_s47107" name="Equation" r:id="rId5" imgW="838080" imgH="279360" progId="Equation.DSMT4">
              <p:embed/>
            </p:oleObj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1187624" y="3356991"/>
          <a:ext cx="1800200" cy="618819"/>
        </p:xfrm>
        <a:graphic>
          <a:graphicData uri="http://schemas.openxmlformats.org/presentationml/2006/ole">
            <p:oleObj spid="_x0000_s47108" name="Equation" r:id="rId6" imgW="81252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1.4 </a:t>
            </a:r>
            <a:r>
              <a:rPr lang="en-CA" sz="2400" dirty="0" smtClean="0"/>
              <a:t>Limit of a Function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Ex. 2: Given:					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Find: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a)		                b)		      c)  	                     d) 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Graphically:</a:t>
            </a:r>
            <a:endParaRPr lang="en-CA" sz="16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	</a:t>
            </a:r>
            <a:endParaRPr lang="en-CA" sz="1600" b="1" dirty="0" smtClean="0">
              <a:latin typeface="+mj-lt"/>
            </a:endParaRPr>
          </a:p>
          <a:p>
            <a:pPr>
              <a:buNone/>
            </a:pPr>
            <a:r>
              <a:rPr lang="en-CA" sz="1600" b="1" dirty="0" smtClean="0">
                <a:latin typeface="+mj-lt"/>
              </a:rPr>
              <a:t>	</a:t>
            </a:r>
            <a:r>
              <a:rPr lang="en-CA" sz="1600" b="1" dirty="0" smtClean="0">
                <a:latin typeface="+mj-lt"/>
              </a:rPr>
              <a:t>			</a:t>
            </a:r>
            <a:endParaRPr lang="en-CA" sz="16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			</a:t>
            </a:r>
            <a:r>
              <a:rPr lang="en-CA" sz="2400" b="1" dirty="0" smtClean="0">
                <a:latin typeface="+mj-lt"/>
              </a:rPr>
              <a:t> </a:t>
            </a:r>
            <a:r>
              <a:rPr lang="en-CA" sz="2400" b="1" dirty="0" smtClean="0">
                <a:latin typeface="+mj-lt"/>
              </a:rPr>
              <a:t>      </a:t>
            </a:r>
            <a:r>
              <a:rPr lang="en-CA" sz="1600" b="1" dirty="0" smtClean="0">
                <a:latin typeface="+mj-lt"/>
              </a:rPr>
              <a:t>		</a:t>
            </a:r>
            <a:r>
              <a:rPr lang="en-CA" sz="2400" b="1" dirty="0" smtClean="0">
                <a:latin typeface="+mj-lt"/>
              </a:rPr>
              <a:t>				</a:t>
            </a:r>
          </a:p>
          <a:p>
            <a:pPr>
              <a:buNone/>
            </a:pPr>
            <a:r>
              <a:rPr lang="en-CA" sz="1800" b="1" dirty="0" smtClean="0">
                <a:latin typeface="+mj-lt"/>
              </a:rPr>
              <a:t> </a:t>
            </a:r>
            <a:r>
              <a:rPr lang="en-CA" sz="2400" b="1" dirty="0" smtClean="0">
                <a:latin typeface="+mj-lt"/>
              </a:rPr>
              <a:t> </a:t>
            </a:r>
          </a:p>
          <a:p>
            <a:pPr>
              <a:buNone/>
            </a:pPr>
            <a:r>
              <a:rPr lang="en-CA" sz="2400" b="1" dirty="0" smtClean="0">
                <a:latin typeface="Calibri" pitchFamily="34" charset="0"/>
              </a:rPr>
              <a:t>a) 9	b) 0   				 c) 47     d) Does Not Exist</a:t>
            </a:r>
          </a:p>
          <a:p>
            <a:pPr>
              <a:buNone/>
            </a:pPr>
            <a:endParaRPr lang="en-CA" sz="2400" dirty="0" smtClean="0">
              <a:latin typeface="Calibr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411760" y="1456229"/>
          <a:ext cx="2866383" cy="1532032"/>
        </p:xfrm>
        <a:graphic>
          <a:graphicData uri="http://schemas.openxmlformats.org/presentationml/2006/ole">
            <p:oleObj spid="_x0000_s48132" name="Equation" r:id="rId4" imgW="1473120" imgH="787320" progId="Equation.DSMT4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971600" y="3429000"/>
          <a:ext cx="729082" cy="432048"/>
        </p:xfrm>
        <a:graphic>
          <a:graphicData uri="http://schemas.openxmlformats.org/presentationml/2006/ole">
            <p:oleObj spid="_x0000_s48133" name="Equation" r:id="rId5" imgW="342720" imgH="203040" progId="Equation.DSMT4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2771800" y="3356992"/>
          <a:ext cx="1162546" cy="544171"/>
        </p:xfrm>
        <a:graphic>
          <a:graphicData uri="http://schemas.openxmlformats.org/presentationml/2006/ole">
            <p:oleObj spid="_x0000_s48134" name="Equation" r:id="rId6" imgW="596880" imgH="279360" progId="Equation.DSMT4">
              <p:embed/>
            </p:oleObj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4860032" y="3356992"/>
          <a:ext cx="1230681" cy="576064"/>
        </p:xfrm>
        <a:graphic>
          <a:graphicData uri="http://schemas.openxmlformats.org/presentationml/2006/ole">
            <p:oleObj spid="_x0000_s48135" name="Equation" r:id="rId7" imgW="596880" imgH="279360" progId="Equation.DSMT4">
              <p:embed/>
            </p:oleObj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6804248" y="3356992"/>
          <a:ext cx="1152128" cy="576064"/>
        </p:xfrm>
        <a:graphic>
          <a:graphicData uri="http://schemas.openxmlformats.org/presentationml/2006/ole">
            <p:oleObj spid="_x0000_s48136" name="Equation" r:id="rId8" imgW="558720" imgH="279360" progId="Equation.DSMT4">
              <p:embed/>
            </p:oleObj>
          </a:graphicData>
        </a:graphic>
      </p:graphicFrame>
      <p:cxnSp>
        <p:nvCxnSpPr>
          <p:cNvPr id="29" name="Straight Arrow Connector 28"/>
          <p:cNvCxnSpPr/>
          <p:nvPr/>
        </p:nvCxnSpPr>
        <p:spPr>
          <a:xfrm rot="5400000" flipH="1" flipV="1">
            <a:off x="3059832" y="5085184"/>
            <a:ext cx="18722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203848" y="5877272"/>
            <a:ext cx="1800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/>
        </p:nvSpPr>
        <p:spPr>
          <a:xfrm>
            <a:off x="2411760" y="5445224"/>
            <a:ext cx="2232248" cy="7920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4572000" y="5805264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4572000" y="4581128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Arc 44"/>
          <p:cNvSpPr/>
          <p:nvPr/>
        </p:nvSpPr>
        <p:spPr>
          <a:xfrm rot="5400000">
            <a:off x="4103948" y="3392996"/>
            <a:ext cx="1224136" cy="1296144"/>
          </a:xfrm>
          <a:prstGeom prst="arc">
            <a:avLst>
              <a:gd name="adj1" fmla="val 1721708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7" name="Straight Arrow Connector 46"/>
          <p:cNvCxnSpPr>
            <a:stCxn id="45" idx="0"/>
          </p:cNvCxnSpPr>
          <p:nvPr/>
        </p:nvCxnSpPr>
        <p:spPr>
          <a:xfrm rot="5400000" flipH="1" flipV="1">
            <a:off x="5308439" y="4173405"/>
            <a:ext cx="79974" cy="313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9" idx="0"/>
          </p:cNvCxnSpPr>
          <p:nvPr/>
        </p:nvCxnSpPr>
        <p:spPr>
          <a:xfrm rot="10800000">
            <a:off x="3491880" y="5445224"/>
            <a:ext cx="360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2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1.4 </a:t>
            </a:r>
            <a:r>
              <a:rPr lang="en-CA" sz="2400" dirty="0" smtClean="0"/>
              <a:t>Limit of a Function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Ex. 3: Given:					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Find: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a)		                b)		      c)  	                     d) 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</a:t>
            </a:r>
            <a:r>
              <a:rPr lang="en-CA" sz="2400" b="1" dirty="0" smtClean="0">
                <a:latin typeface="+mj-lt"/>
              </a:rPr>
              <a:t> </a:t>
            </a:r>
            <a:r>
              <a:rPr lang="en-CA" sz="2400" b="1" dirty="0" smtClean="0">
                <a:latin typeface="+mj-lt"/>
              </a:rPr>
              <a:t>      </a:t>
            </a:r>
            <a:r>
              <a:rPr lang="en-CA" sz="1600" b="1" dirty="0" smtClean="0">
                <a:latin typeface="+mj-lt"/>
              </a:rPr>
              <a:t>		</a:t>
            </a:r>
            <a:r>
              <a:rPr lang="en-CA" sz="2400" b="1" dirty="0" smtClean="0">
                <a:latin typeface="+mj-lt"/>
              </a:rPr>
              <a:t>				</a:t>
            </a:r>
            <a:r>
              <a:rPr lang="en-CA" sz="1800" b="1" dirty="0" smtClean="0">
                <a:latin typeface="+mj-lt"/>
              </a:rPr>
              <a:t> </a:t>
            </a:r>
            <a:r>
              <a:rPr lang="en-CA" sz="2400" b="1" dirty="0" smtClean="0">
                <a:latin typeface="+mj-lt"/>
              </a:rPr>
              <a:t> </a:t>
            </a:r>
          </a:p>
          <a:p>
            <a:pPr>
              <a:buNone/>
            </a:pPr>
            <a:r>
              <a:rPr lang="en-CA" sz="2400" b="1" dirty="0" smtClean="0">
                <a:latin typeface="Calibri" pitchFamily="34" charset="0"/>
              </a:rPr>
              <a:t>a) </a:t>
            </a:r>
            <a:r>
              <a:rPr lang="en-CA" sz="2400" b="1" dirty="0" smtClean="0">
                <a:latin typeface="Calibri" pitchFamily="34" charset="0"/>
              </a:rPr>
              <a:t>2</a:t>
            </a:r>
            <a:r>
              <a:rPr lang="en-CA" sz="2400" b="1" dirty="0" smtClean="0">
                <a:latin typeface="Calibri" pitchFamily="34" charset="0"/>
              </a:rPr>
              <a:t>	</a:t>
            </a:r>
            <a:r>
              <a:rPr lang="en-CA" sz="2400" b="1" dirty="0" smtClean="0">
                <a:latin typeface="Calibri" pitchFamily="34" charset="0"/>
              </a:rPr>
              <a:t>             	   b</a:t>
            </a:r>
            <a:r>
              <a:rPr lang="en-CA" sz="2400" b="1" dirty="0" smtClean="0">
                <a:latin typeface="Calibri" pitchFamily="34" charset="0"/>
              </a:rPr>
              <a:t>) </a:t>
            </a:r>
            <a:r>
              <a:rPr lang="en-CA" sz="2400" b="1" dirty="0" smtClean="0">
                <a:latin typeface="Calibri" pitchFamily="34" charset="0"/>
              </a:rPr>
              <a:t>2</a:t>
            </a:r>
            <a:r>
              <a:rPr lang="en-CA" sz="2400" b="1" dirty="0" smtClean="0">
                <a:latin typeface="Calibri" pitchFamily="34" charset="0"/>
              </a:rPr>
              <a:t>	</a:t>
            </a:r>
            <a:r>
              <a:rPr lang="en-CA" sz="2400" b="1" dirty="0" smtClean="0">
                <a:latin typeface="Calibri" pitchFamily="34" charset="0"/>
              </a:rPr>
              <a:t>	        c</a:t>
            </a:r>
            <a:r>
              <a:rPr lang="en-CA" sz="2400" b="1" dirty="0" smtClean="0">
                <a:latin typeface="Calibri" pitchFamily="34" charset="0"/>
              </a:rPr>
              <a:t>) 2</a:t>
            </a:r>
            <a:r>
              <a:rPr lang="en-CA" sz="2400" b="1" dirty="0" smtClean="0">
                <a:latin typeface="Calibri" pitchFamily="34" charset="0"/>
              </a:rPr>
              <a:t>    	     d</a:t>
            </a:r>
            <a:r>
              <a:rPr lang="en-CA" sz="2400" b="1" dirty="0" smtClean="0">
                <a:latin typeface="Calibri" pitchFamily="34" charset="0"/>
              </a:rPr>
              <a:t>) Does Not Exist</a:t>
            </a:r>
          </a:p>
          <a:p>
            <a:pPr>
              <a:buNone/>
            </a:pPr>
            <a:endParaRPr lang="en-CA" sz="2400" dirty="0" smtClean="0">
              <a:latin typeface="Calibr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771800" y="1684351"/>
          <a:ext cx="1889100" cy="944550"/>
        </p:xfrm>
        <a:graphic>
          <a:graphicData uri="http://schemas.openxmlformats.org/presentationml/2006/ole">
            <p:oleObj spid="_x0000_s49154" name="Equation" r:id="rId4" imgW="838080" imgH="419040" progId="Equation.DSMT4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899592" y="3573016"/>
          <a:ext cx="1241425" cy="593725"/>
        </p:xfrm>
        <a:graphic>
          <a:graphicData uri="http://schemas.openxmlformats.org/presentationml/2006/ole">
            <p:oleObj spid="_x0000_s49155" name="Equation" r:id="rId5" imgW="583920" imgH="279360" progId="Equation.DSMT4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2987824" y="3645024"/>
          <a:ext cx="1136650" cy="542925"/>
        </p:xfrm>
        <a:graphic>
          <a:graphicData uri="http://schemas.openxmlformats.org/presentationml/2006/ole">
            <p:oleObj spid="_x0000_s49156" name="Equation" r:id="rId6" imgW="583920" imgH="279360" progId="Equation.DSMT4">
              <p:embed/>
            </p:oleObj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5076056" y="3573016"/>
          <a:ext cx="1152525" cy="576262"/>
        </p:xfrm>
        <a:graphic>
          <a:graphicData uri="http://schemas.openxmlformats.org/presentationml/2006/ole">
            <p:oleObj spid="_x0000_s49157" name="Equation" r:id="rId7" imgW="558720" imgH="279360" progId="Equation.DSMT4">
              <p:embed/>
            </p:oleObj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7020272" y="3645024"/>
          <a:ext cx="628650" cy="419100"/>
        </p:xfrm>
        <a:graphic>
          <a:graphicData uri="http://schemas.openxmlformats.org/presentationml/2006/ole">
            <p:oleObj spid="_x0000_s49158" name="Equation" r:id="rId8" imgW="304560" imgH="203040" progId="Equation.DSMT4">
              <p:embed/>
            </p:oleObj>
          </a:graphicData>
        </a:graphic>
      </p:graphicFrame>
      <p:cxnSp>
        <p:nvCxnSpPr>
          <p:cNvPr id="47" name="Straight Arrow Connector 46"/>
          <p:cNvCxnSpPr/>
          <p:nvPr/>
        </p:nvCxnSpPr>
        <p:spPr>
          <a:xfrm rot="5400000" flipH="1" flipV="1">
            <a:off x="5308439" y="4173405"/>
            <a:ext cx="79974" cy="313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1.4 </a:t>
            </a:r>
            <a:r>
              <a:rPr lang="en-CA" sz="2400" dirty="0" smtClean="0"/>
              <a:t>Limit of a Function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968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Ex. 4: Evaluate:					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a)		                                          b)		      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 	                     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c)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</a:t>
            </a:r>
            <a:r>
              <a:rPr lang="en-CA" sz="2400" b="1" dirty="0" smtClean="0">
                <a:latin typeface="+mj-lt"/>
              </a:rPr>
              <a:t> </a:t>
            </a:r>
            <a:r>
              <a:rPr lang="en-CA" sz="2400" b="1" dirty="0" smtClean="0">
                <a:latin typeface="+mj-lt"/>
              </a:rPr>
              <a:t>   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 marL="0" indent="0">
              <a:buNone/>
            </a:pPr>
            <a:r>
              <a:rPr lang="en-CA" sz="2400" i="1" dirty="0" smtClean="0">
                <a:latin typeface="+mj-lt"/>
              </a:rPr>
              <a:t>(Note: Limits are often easy to evaluate, just sub in the # and see what happens as in Ex. 4 above) </a:t>
            </a:r>
          </a:p>
          <a:p>
            <a:pPr marL="0" indent="0">
              <a:buNone/>
            </a:pPr>
            <a:r>
              <a:rPr lang="en-CA" sz="2400" i="1" dirty="0" smtClean="0">
                <a:latin typeface="+mj-lt"/>
              </a:rPr>
              <a:t>BUT BE CAREFUL (of </a:t>
            </a:r>
            <a:r>
              <a:rPr lang="en-CA" sz="2400" i="1" dirty="0" err="1" smtClean="0">
                <a:latin typeface="+mj-lt"/>
              </a:rPr>
              <a:t>indeterminant</a:t>
            </a:r>
            <a:r>
              <a:rPr lang="en-CA" sz="2400" i="1" dirty="0" smtClean="0">
                <a:latin typeface="+mj-lt"/>
              </a:rPr>
              <a:t> and square roots)!!!! See Ex. 5 on next slide.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   </a:t>
            </a:r>
            <a:r>
              <a:rPr lang="en-CA" sz="1600" b="1" dirty="0" smtClean="0">
                <a:latin typeface="+mj-lt"/>
              </a:rPr>
              <a:t>		</a:t>
            </a:r>
            <a:r>
              <a:rPr lang="en-CA" sz="2400" b="1" dirty="0" smtClean="0">
                <a:latin typeface="+mj-lt"/>
              </a:rPr>
              <a:t>		</a:t>
            </a:r>
          </a:p>
          <a:p>
            <a:pPr>
              <a:buNone/>
            </a:pPr>
            <a:r>
              <a:rPr lang="en-CA" sz="1800" b="1" dirty="0" smtClean="0">
                <a:latin typeface="+mj-lt"/>
              </a:rPr>
              <a:t> </a:t>
            </a:r>
            <a:r>
              <a:rPr lang="en-CA" sz="2400" b="1" dirty="0" smtClean="0">
                <a:latin typeface="+mj-lt"/>
              </a:rPr>
              <a:t> </a:t>
            </a:r>
          </a:p>
          <a:p>
            <a:pPr>
              <a:buNone/>
            </a:pPr>
            <a:r>
              <a:rPr lang="en-CA" sz="2400" b="1" dirty="0" smtClean="0">
                <a:latin typeface="Calibri" pitchFamily="34" charset="0"/>
              </a:rPr>
              <a:t>a) 4	</a:t>
            </a:r>
            <a:r>
              <a:rPr lang="en-CA" sz="2400" b="1" dirty="0" smtClean="0">
                <a:latin typeface="Calibri" pitchFamily="34" charset="0"/>
              </a:rPr>
              <a:t>             	   b</a:t>
            </a:r>
            <a:r>
              <a:rPr lang="en-CA" sz="2400" b="1" dirty="0" smtClean="0">
                <a:latin typeface="Calibri" pitchFamily="34" charset="0"/>
              </a:rPr>
              <a:t>) 0	</a:t>
            </a:r>
            <a:r>
              <a:rPr lang="en-CA" sz="2400" b="1" dirty="0" smtClean="0">
                <a:latin typeface="Calibri" pitchFamily="34" charset="0"/>
              </a:rPr>
              <a:t>	        c</a:t>
            </a:r>
            <a:r>
              <a:rPr lang="en-CA" sz="2400" b="1" dirty="0" smtClean="0">
                <a:latin typeface="Calibri" pitchFamily="34" charset="0"/>
              </a:rPr>
              <a:t>) </a:t>
            </a:r>
            <a:r>
              <a:rPr lang="en-CA" sz="2400" b="1" dirty="0" smtClean="0">
                <a:latin typeface="Calibri" pitchFamily="34" charset="0"/>
              </a:rPr>
              <a:t>DNE (LHL        RHL) </a:t>
            </a:r>
            <a:endParaRPr lang="en-CA" sz="2400" b="1" dirty="0" smtClean="0">
              <a:latin typeface="Calibri" pitchFamily="34" charset="0"/>
            </a:endParaRPr>
          </a:p>
          <a:p>
            <a:pPr>
              <a:buNone/>
            </a:pPr>
            <a:endParaRPr lang="en-CA" sz="2400" dirty="0" smtClean="0">
              <a:latin typeface="Calibr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827584" y="1844824"/>
          <a:ext cx="1673225" cy="620712"/>
        </p:xfrm>
        <a:graphic>
          <a:graphicData uri="http://schemas.openxmlformats.org/presentationml/2006/ole">
            <p:oleObj spid="_x0000_s50179" name="Equation" r:id="rId4" imgW="787320" imgH="291960" progId="Equation.DSMT4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4572000" y="1496500"/>
          <a:ext cx="1747961" cy="1070514"/>
        </p:xfrm>
        <a:graphic>
          <a:graphicData uri="http://schemas.openxmlformats.org/presentationml/2006/ole">
            <p:oleObj spid="_x0000_s50180" name="Equation" r:id="rId5" imgW="787320" imgH="482400" progId="Equation.DSMT4">
              <p:embed/>
            </p:oleObj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827584" y="2492896"/>
          <a:ext cx="5578475" cy="2357437"/>
        </p:xfrm>
        <a:graphic>
          <a:graphicData uri="http://schemas.openxmlformats.org/presentationml/2006/ole">
            <p:oleObj spid="_x0000_s50181" name="Equation" r:id="rId6" imgW="2705040" imgH="1143000" progId="Equation.DSMT4">
              <p:embed/>
            </p:oleObj>
          </a:graphicData>
        </a:graphic>
      </p:graphicFrame>
      <p:cxnSp>
        <p:nvCxnSpPr>
          <p:cNvPr id="47" name="Straight Arrow Connector 46"/>
          <p:cNvCxnSpPr/>
          <p:nvPr/>
        </p:nvCxnSpPr>
        <p:spPr>
          <a:xfrm rot="5400000" flipH="1" flipV="1">
            <a:off x="5308439" y="4173405"/>
            <a:ext cx="79974" cy="313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868144" y="5445224"/>
          <a:ext cx="432048" cy="360040"/>
        </p:xfrm>
        <a:graphic>
          <a:graphicData uri="http://schemas.openxmlformats.org/presentationml/2006/ole">
            <p:oleObj spid="_x0000_s50183" name="Equation" r:id="rId7" imgW="13968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1.4 </a:t>
            </a:r>
            <a:r>
              <a:rPr lang="en-CA" sz="2400" dirty="0" smtClean="0"/>
              <a:t>Limit of a Function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dirty="0" smtClean="0">
                <a:latin typeface="+mj-lt"/>
              </a:rPr>
              <a:t>Ex. 5: Evaluate:					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a)		                                          b)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		      </a:t>
            </a:r>
          </a:p>
          <a:p>
            <a:pPr>
              <a:buNone/>
            </a:pPr>
            <a:r>
              <a:rPr lang="en-CA" sz="2400" b="1" dirty="0" smtClean="0">
                <a:latin typeface="+mj-lt"/>
              </a:rPr>
              <a:t> 	                     </a:t>
            </a:r>
          </a:p>
          <a:p>
            <a:pPr>
              <a:buNone/>
            </a:pPr>
            <a:r>
              <a:rPr lang="en-CA" sz="2400" i="1" dirty="0" smtClean="0">
                <a:latin typeface="+mj-lt"/>
              </a:rPr>
              <a:t>a)Note if you sub in 2 you get an </a:t>
            </a:r>
            <a:r>
              <a:rPr lang="en-CA" sz="2400" i="1" dirty="0" err="1" smtClean="0">
                <a:latin typeface="+mj-lt"/>
              </a:rPr>
              <a:t>indeterminant</a:t>
            </a:r>
            <a:r>
              <a:rPr lang="en-CA" sz="2400" i="1" dirty="0" smtClean="0">
                <a:latin typeface="+mj-lt"/>
              </a:rPr>
              <a:t> form. </a:t>
            </a:r>
            <a:r>
              <a:rPr lang="en-CA" sz="2400" i="1" dirty="0" smtClean="0">
                <a:latin typeface="+mj-lt"/>
              </a:rPr>
              <a:t>Try factoring, then solve.</a:t>
            </a:r>
          </a:p>
          <a:p>
            <a:pPr>
              <a:buNone/>
            </a:pPr>
            <a:endParaRPr lang="en-CA" sz="2400" i="1" dirty="0" smtClean="0">
              <a:latin typeface="+mj-lt"/>
            </a:endParaRPr>
          </a:p>
          <a:p>
            <a:pPr>
              <a:buNone/>
            </a:pPr>
            <a:r>
              <a:rPr lang="en-CA" sz="2400" i="1" dirty="0" smtClean="0">
                <a:latin typeface="+mj-lt"/>
              </a:rPr>
              <a:t>b) Note if you sub in 3 you get 0 BUT watch out with square roots. Check if LHL = RHL. Also look at its </a:t>
            </a:r>
            <a:r>
              <a:rPr lang="en-CA" sz="2400" i="1" smtClean="0">
                <a:latin typeface="+mj-lt"/>
              </a:rPr>
              <a:t>graph. What </a:t>
            </a:r>
            <a:r>
              <a:rPr lang="en-CA" sz="2400" i="1" dirty="0" smtClean="0">
                <a:latin typeface="+mj-lt"/>
              </a:rPr>
              <a:t>do you find now?</a:t>
            </a:r>
            <a:endParaRPr lang="en-CA" sz="2400" i="1" dirty="0" smtClean="0">
              <a:latin typeface="+mj-lt"/>
            </a:endParaRPr>
          </a:p>
          <a:p>
            <a:pPr>
              <a:buNone/>
            </a:pPr>
            <a:r>
              <a:rPr lang="en-CA" sz="2400" i="1" dirty="0" smtClean="0">
                <a:latin typeface="+mj-lt"/>
              </a:rPr>
              <a:t>	</a:t>
            </a:r>
            <a:r>
              <a:rPr lang="en-CA" sz="2400" i="1" dirty="0" smtClean="0">
                <a:latin typeface="+mj-lt"/>
              </a:rPr>
              <a:t> </a:t>
            </a:r>
            <a:r>
              <a:rPr lang="en-CA" sz="2400" i="1" dirty="0" smtClean="0">
                <a:latin typeface="+mj-lt"/>
              </a:rPr>
              <a:t>   </a:t>
            </a: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Calibr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1115616" y="1772816"/>
          <a:ext cx="2293938" cy="917575"/>
        </p:xfrm>
        <a:graphic>
          <a:graphicData uri="http://schemas.openxmlformats.org/presentationml/2006/ole">
            <p:oleObj spid="_x0000_s51202" name="Equation" r:id="rId4" imgW="1079280" imgH="431640" progId="Equation.DSMT4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4711700" y="1693863"/>
          <a:ext cx="1466850" cy="674687"/>
        </p:xfrm>
        <a:graphic>
          <a:graphicData uri="http://schemas.openxmlformats.org/presentationml/2006/ole">
            <p:oleObj spid="_x0000_s51203" name="Equation" r:id="rId5" imgW="660240" imgH="304560" progId="Equation.DSMT4">
              <p:embed/>
            </p:oleObj>
          </a:graphicData>
        </a:graphic>
      </p:graphicFrame>
      <p:cxnSp>
        <p:nvCxnSpPr>
          <p:cNvPr id="47" name="Straight Arrow Connector 46"/>
          <p:cNvCxnSpPr/>
          <p:nvPr/>
        </p:nvCxnSpPr>
        <p:spPr>
          <a:xfrm rot="5400000" flipH="1" flipV="1">
            <a:off x="5308439" y="4173405"/>
            <a:ext cx="79974" cy="313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2039</TotalTime>
  <Words>192</Words>
  <Application>Microsoft Office PowerPoint</Application>
  <PresentationFormat>On-screen Show (4:3)</PresentationFormat>
  <Paragraphs>102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Flow</vt:lpstr>
      <vt:lpstr>MathType 5.0 Equation</vt:lpstr>
      <vt:lpstr>1.4 Limit of a Function</vt:lpstr>
      <vt:lpstr>1.4 Limit of a Function</vt:lpstr>
      <vt:lpstr>1.4 Limit of a Function</vt:lpstr>
      <vt:lpstr>1.4 Limit of a Function</vt:lpstr>
      <vt:lpstr>1.4 Limit of a Function</vt:lpstr>
      <vt:lpstr>1.4 Limit of a Function</vt:lpstr>
      <vt:lpstr>1.4 Limit of a Function</vt:lpstr>
      <vt:lpstr>1.4 Limit of a Function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195</cp:revision>
  <dcterms:created xsi:type="dcterms:W3CDTF">2010-09-21T17:07:38Z</dcterms:created>
  <dcterms:modified xsi:type="dcterms:W3CDTF">2011-07-13T12:46:56Z</dcterms:modified>
</cp:coreProperties>
</file>